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7" d="100"/>
          <a:sy n="57" d="100"/>
        </p:scale>
        <p:origin x="1194" y="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806327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armapk0/IBM-Data-Science-SpaceX/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harmapk0/IBM-Data-Science-SpaceX/blob/main/edadataviz.ipynb"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armapk0/IBM-Data-Science-Space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armapk0/IBM-Data-Science-SpaceX/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armapk0/IBM-Data-Science-SpaceX/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armapk0/IBM-Data-Science-SpaceX/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armapk0/IBM-Data-Science-SpaceX/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armapk0/IBM-Data-Science-SpaceX/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Pankaj Sharma</a:t>
            </a:r>
          </a:p>
          <a:p>
            <a:r>
              <a:rPr lang="en-US" sz="2000" dirty="0">
                <a:solidFill>
                  <a:schemeClr val="bg2"/>
                </a:solidFill>
                <a:latin typeface="Abadi" panose="020B0604020104020204" pitchFamily="34" charset="0"/>
                <a:ea typeface="SF Pro" pitchFamily="2" charset="0"/>
                <a:cs typeface="SF Pro" pitchFamily="2" charset="0"/>
              </a:rPr>
              <a:t>18 APR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57223" cy="4240638"/>
          </a:xfrm>
          <a:prstGeom prst="rect">
            <a:avLst/>
          </a:prstGeom>
        </p:spPr>
        <p:txBody>
          <a:bodyPr/>
          <a:lstStyle/>
          <a:p>
            <a:r>
              <a:rPr lang="en-US" sz="1800" dirty="0">
                <a:latin typeface="Abadi" panose="020B0604020104020204" pitchFamily="34" charset="0"/>
              </a:rPr>
              <a:t>We conducted exploratory data analysis to determine training labels. </a:t>
            </a:r>
          </a:p>
          <a:p>
            <a:r>
              <a:rPr lang="en-US" sz="1800" dirty="0">
                <a:latin typeface="Abadi" panose="020B0604020104020204" pitchFamily="34" charset="0"/>
              </a:rPr>
              <a:t>This included counting launches at each site and analyzing orbit occurrences.</a:t>
            </a:r>
          </a:p>
          <a:p>
            <a:r>
              <a:rPr lang="en-US" sz="1800" dirty="0">
                <a:latin typeface="Abadi" panose="020B0604020104020204" pitchFamily="34" charset="0"/>
              </a:rPr>
              <a:t> Subsequently, we created landing outcome labels from the outcome column and exported the results to CSV.</a:t>
            </a:r>
          </a:p>
          <a:p>
            <a:r>
              <a:rPr lang="en-US" sz="2400" dirty="0">
                <a:latin typeface="Abadi" panose="020B0604020104020204" pitchFamily="34" charset="0"/>
              </a:rPr>
              <a:t>Notebook Link</a:t>
            </a:r>
          </a:p>
          <a:p>
            <a:pPr marL="457200" lvl="1" indent="0">
              <a:buNone/>
            </a:pPr>
            <a:r>
              <a:rPr lang="en-US" sz="2000" dirty="0">
                <a:latin typeface="Abadi" panose="020B0604020104020204" pitchFamily="34" charset="0"/>
                <a:hlinkClick r:id="rId3"/>
              </a:rPr>
              <a:t>https://github.com/sharmapk0/IBM-Data-Science-SpaceX/blob/main/labs-jupyter-spacex-Data%20wrangling.ipynb</a:t>
            </a:r>
            <a:endParaRPr lang="en-US" sz="2000" dirty="0">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E577990C-872F-4F2F-B411-7DC98D7B6C2F}"/>
              </a:ext>
            </a:extLst>
          </p:cNvPr>
          <p:cNvPicPr>
            <a:picLocks noChangeAspect="1"/>
          </p:cNvPicPr>
          <p:nvPr/>
        </p:nvPicPr>
        <p:blipFill>
          <a:blip r:embed="rId4"/>
          <a:stretch>
            <a:fillRect/>
          </a:stretch>
        </p:blipFill>
        <p:spPr>
          <a:xfrm>
            <a:off x="6096000" y="1700728"/>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86185" cy="4351338"/>
          </a:xfrm>
          <a:prstGeom prst="rect">
            <a:avLst/>
          </a:prstGeom>
        </p:spPr>
        <p:txBody>
          <a:bodyPr lIns="91440" tIns="45720" rIns="91440" bIns="45720" anchor="t"/>
          <a:lstStyle/>
          <a:p>
            <a:pPr algn="just"/>
            <a:r>
              <a:rPr lang="en-US" sz="1800" dirty="0">
                <a:latin typeface="Abadi" panose="020B0604020104020204" pitchFamily="34" charset="0"/>
              </a:rPr>
              <a:t>We explored the data through visualizations, examining the relationships between flight number and launch site, payload and launch site, success rates of each orbit type, flight number and orbit type, and the yearly trend of launch success.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7933AFB-CAFE-FA80-BD90-87ABD2DB7A66}"/>
              </a:ext>
            </a:extLst>
          </p:cNvPr>
          <p:cNvPicPr>
            <a:picLocks noChangeAspect="1"/>
          </p:cNvPicPr>
          <p:nvPr/>
        </p:nvPicPr>
        <p:blipFill>
          <a:blip r:embed="rId3"/>
          <a:stretch>
            <a:fillRect/>
          </a:stretch>
        </p:blipFill>
        <p:spPr>
          <a:xfrm>
            <a:off x="1028058" y="3325850"/>
            <a:ext cx="5070088" cy="2907681"/>
          </a:xfrm>
          <a:prstGeom prst="rect">
            <a:avLst/>
          </a:prstGeom>
        </p:spPr>
      </p:pic>
      <p:pic>
        <p:nvPicPr>
          <p:cNvPr id="8" name="Picture 7">
            <a:extLst>
              <a:ext uri="{FF2B5EF4-FFF2-40B4-BE49-F238E27FC236}">
                <a16:creationId xmlns:a16="http://schemas.microsoft.com/office/drawing/2014/main" id="{B18E0FF8-C2A2-5E65-AABD-4FF486A9FB28}"/>
              </a:ext>
            </a:extLst>
          </p:cNvPr>
          <p:cNvPicPr>
            <a:picLocks noChangeAspect="1"/>
          </p:cNvPicPr>
          <p:nvPr/>
        </p:nvPicPr>
        <p:blipFill>
          <a:blip r:embed="rId4"/>
          <a:stretch>
            <a:fillRect/>
          </a:stretch>
        </p:blipFill>
        <p:spPr>
          <a:xfrm>
            <a:off x="6462132" y="1867829"/>
            <a:ext cx="5079382" cy="2754351"/>
          </a:xfrm>
          <a:prstGeom prst="rect">
            <a:avLst/>
          </a:prstGeom>
        </p:spPr>
      </p:pic>
      <p:sp>
        <p:nvSpPr>
          <p:cNvPr id="13" name="TextBox 12">
            <a:extLst>
              <a:ext uri="{FF2B5EF4-FFF2-40B4-BE49-F238E27FC236}">
                <a16:creationId xmlns:a16="http://schemas.microsoft.com/office/drawing/2014/main" id="{0D362F62-2531-F1B4-5199-7A6EB8F578D9}"/>
              </a:ext>
            </a:extLst>
          </p:cNvPr>
          <p:cNvSpPr txBox="1"/>
          <p:nvPr/>
        </p:nvSpPr>
        <p:spPr>
          <a:xfrm>
            <a:off x="6614243" y="4823462"/>
            <a:ext cx="5079382"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Notebook Link</a:t>
            </a:r>
          </a:p>
          <a:p>
            <a:pPr marL="285750" indent="-285750">
              <a:buFont typeface="Arial" panose="020B0604020202020204" pitchFamily="34" charset="0"/>
              <a:buChar char="•"/>
            </a:pPr>
            <a:r>
              <a:rPr lang="en-US" dirty="0">
                <a:hlinkClick r:id="rId5"/>
              </a:rPr>
              <a:t>https://github.com/sharmapk0/IBM-Data-Science-SpaceX/blob/main/edadataviz.ipynb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202790" cy="4351338"/>
          </a:xfrm>
          <a:prstGeom prst="rect">
            <a:avLst/>
          </a:prstGeom>
        </p:spPr>
        <p:txBody>
          <a:bodyPr lIns="91440" tIns="45720" rIns="91440" bIns="45720" anchor="t"/>
          <a:lstStyle/>
          <a:p>
            <a:r>
              <a:rPr lang="en-US" sz="1600" dirty="0">
                <a:latin typeface="Abadi" panose="020B0604020104020204" pitchFamily="34" charset="0"/>
              </a:rPr>
              <a:t>We imported the SpaceX dataset directly into a PostgreSQL database within our </a:t>
            </a:r>
            <a:r>
              <a:rPr lang="en-US" sz="1600" dirty="0" err="1">
                <a:latin typeface="Abadi" panose="020B0604020104020204" pitchFamily="34" charset="0"/>
              </a:rPr>
              <a:t>Jupyter</a:t>
            </a:r>
            <a:r>
              <a:rPr lang="en-US" sz="1600" dirty="0">
                <a:latin typeface="Abadi" panose="020B0604020104020204" pitchFamily="34" charset="0"/>
              </a:rPr>
              <a:t> Notebook environment. Using SQL, </a:t>
            </a:r>
          </a:p>
          <a:p>
            <a:r>
              <a:rPr lang="en-US" sz="1600" dirty="0">
                <a:latin typeface="Abadi" panose="020B0604020104020204" pitchFamily="34" charset="0"/>
              </a:rPr>
              <a:t>we conducted exploratory data analysis (EDA) to extract valuable insights. Our queries allowed us to discover key information, such as:</a:t>
            </a:r>
            <a:endParaRPr lang="en-US" dirty="0"/>
          </a:p>
          <a:p>
            <a:pPr lvl="1">
              <a:buFont typeface="Wingdings" panose="05000000000000000000" pitchFamily="2" charset="2"/>
              <a:buChar char="Ø"/>
            </a:pPr>
            <a:r>
              <a:rPr lang="en-US" sz="1600" dirty="0">
                <a:latin typeface="Abadi" panose="020B0604020104020204" pitchFamily="34" charset="0"/>
              </a:rPr>
              <a:t>Identifying the unique launch sites involved in space missions.</a:t>
            </a:r>
          </a:p>
          <a:p>
            <a:pPr lvl="1">
              <a:buFont typeface="Wingdings" panose="05000000000000000000" pitchFamily="2" charset="2"/>
              <a:buChar char="Ø"/>
            </a:pPr>
            <a:r>
              <a:rPr lang="en-US" sz="1600" dirty="0">
                <a:latin typeface="Abadi" panose="020B0604020104020204" pitchFamily="34" charset="0"/>
              </a:rPr>
              <a:t>Calculating the total payload mass carried by boosters launched by NASA for Commercial Resupply Services (CRS) missions.</a:t>
            </a:r>
          </a:p>
          <a:p>
            <a:pPr lvl="1">
              <a:buFont typeface="Wingdings" panose="05000000000000000000" pitchFamily="2" charset="2"/>
              <a:buChar char="Ø"/>
            </a:pPr>
            <a:r>
              <a:rPr lang="en-US" sz="1600" dirty="0">
                <a:latin typeface="Abadi" panose="020B0604020104020204" pitchFamily="34" charset="0"/>
              </a:rPr>
              <a:t>Determining the average payload mass carried by boosters of version F9 v1.1.</a:t>
            </a:r>
          </a:p>
          <a:p>
            <a:pPr lvl="1">
              <a:buFont typeface="Wingdings" panose="05000000000000000000" pitchFamily="2" charset="2"/>
              <a:buChar char="Ø"/>
            </a:pPr>
            <a:r>
              <a:rPr lang="en-US" sz="1600" dirty="0">
                <a:latin typeface="Abadi" panose="020B0604020104020204" pitchFamily="34" charset="0"/>
              </a:rPr>
              <a:t>Counting the total number of successful and failed mission outcomes.</a:t>
            </a:r>
          </a:p>
          <a:p>
            <a:pPr lvl="1">
              <a:buFont typeface="Wingdings" panose="05000000000000000000" pitchFamily="2" charset="2"/>
              <a:buChar char="Ø"/>
            </a:pPr>
            <a:r>
              <a:rPr lang="en-US" sz="1600" dirty="0">
                <a:latin typeface="Abadi" panose="020B0604020104020204" pitchFamily="34" charset="0"/>
              </a:rPr>
              <a:t>Extracting details of failed landing outcomes on drone ships, including the booster version and launch site names.</a:t>
            </a:r>
          </a:p>
          <a:p>
            <a:pPr marL="457200" lvl="1" indent="0">
              <a:buNone/>
            </a:pPr>
            <a:endParaRPr lang="en-US" sz="1600" dirty="0">
              <a:latin typeface="Abadi" panose="020B0604020104020204" pitchFamily="34" charset="0"/>
            </a:endParaRPr>
          </a:p>
          <a:p>
            <a:r>
              <a:rPr lang="en-US" sz="2000" dirty="0">
                <a:latin typeface="Abadi" panose="020B0604020104020204" pitchFamily="34" charset="0"/>
              </a:rPr>
              <a:t>Notebook Link</a:t>
            </a:r>
          </a:p>
          <a:p>
            <a:pPr marL="457200" lvl="1" indent="0">
              <a:buNone/>
            </a:pPr>
            <a:r>
              <a:rPr lang="en-US" sz="1800" dirty="0">
                <a:latin typeface="Abadi" panose="020B0604020104020204" pitchFamily="34" charset="0"/>
                <a:hlinkClick r:id="rId3"/>
              </a:rPr>
              <a:t>https://github.com/sharmapk0/IBM-Data-Science-SpaceX/blob/main/jupyter-labs-eda-sql-coursera_sqllite.ipynb</a:t>
            </a:r>
            <a:endParaRPr lang="en-US" sz="18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05776"/>
            <a:ext cx="10619772" cy="4620616"/>
          </a:xfrm>
          <a:prstGeom prst="rect">
            <a:avLst/>
          </a:prstGeom>
        </p:spPr>
        <p:txBody>
          <a:bodyPr>
            <a:no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We utilized Folium maps to visually represent SpaceX launch sites, integrating markers, circles, and lines to denote the success or failure of launches at each site. To facilitate analysis, we categorized launch outcomes into two classes: 0 for failure and 1 for success.</a:t>
            </a:r>
          </a:p>
          <a:p>
            <a:pPr algn="just">
              <a:lnSpc>
                <a:spcPct val="100000"/>
              </a:lnSpc>
              <a:spcBef>
                <a:spcPts val="1400"/>
              </a:spcBef>
            </a:pPr>
            <a:r>
              <a:rPr lang="en-US" sz="1800" dirty="0">
                <a:solidFill>
                  <a:schemeClr val="accent3">
                    <a:lumMod val="25000"/>
                  </a:schemeClr>
                </a:solidFill>
                <a:latin typeface="Abadi" panose="020B0604020104020204" pitchFamily="34" charset="0"/>
              </a:rPr>
              <a:t>By employing color-coded marker clusters, we identified launch sites with notably high success rates. Additionally, we conducted distance calculations between launch sites and their surroundings, addressing questions such as:</a:t>
            </a:r>
          </a:p>
          <a:p>
            <a:pPr algn="just">
              <a:lnSpc>
                <a:spcPct val="100000"/>
              </a:lnSpc>
              <a:spcBef>
                <a:spcPts val="1400"/>
              </a:spcBef>
            </a:pPr>
            <a:r>
              <a:rPr lang="en-US" sz="1800" dirty="0">
                <a:solidFill>
                  <a:schemeClr val="accent3">
                    <a:lumMod val="25000"/>
                  </a:schemeClr>
                </a:solidFill>
                <a:latin typeface="Abadi" panose="020B0604020104020204" pitchFamily="34" charset="0"/>
              </a:rPr>
              <a:t>Proximity to railways, highways, and coastlines.</a:t>
            </a:r>
          </a:p>
          <a:p>
            <a:pPr algn="just">
              <a:lnSpc>
                <a:spcPct val="100000"/>
              </a:lnSpc>
              <a:spcBef>
                <a:spcPts val="1400"/>
              </a:spcBef>
            </a:pPr>
            <a:r>
              <a:rPr lang="en-US" sz="1800" dirty="0">
                <a:solidFill>
                  <a:schemeClr val="accent3">
                    <a:lumMod val="25000"/>
                  </a:schemeClr>
                </a:solidFill>
                <a:latin typeface="Abadi" panose="020B0604020104020204" pitchFamily="34" charset="0"/>
              </a:rPr>
              <a:t>Whether launch sites maintain a certain distance from cities.</a:t>
            </a:r>
          </a:p>
          <a:p>
            <a:pPr algn="just">
              <a:lnSpc>
                <a:spcPct val="100000"/>
              </a:lnSpc>
              <a:spcBef>
                <a:spcPts val="1400"/>
              </a:spcBef>
            </a:pPr>
            <a:r>
              <a:rPr lang="en-US" sz="1800" dirty="0">
                <a:solidFill>
                  <a:schemeClr val="accent3">
                    <a:lumMod val="25000"/>
                  </a:schemeClr>
                </a:solidFill>
                <a:latin typeface="Abadi" panose="020B0604020104020204" pitchFamily="34" charset="0"/>
              </a:rPr>
              <a:t>This approach enabled us to gain insights into the geographical factors surrounding launch sites and their impact on mission outcomes.</a:t>
            </a:r>
          </a:p>
          <a:p>
            <a:pPr>
              <a:lnSpc>
                <a:spcPct val="100000"/>
              </a:lnSpc>
              <a:spcBef>
                <a:spcPts val="1400"/>
              </a:spcBef>
            </a:pPr>
            <a:r>
              <a:rPr lang="en-US" sz="1800" dirty="0">
                <a:solidFill>
                  <a:schemeClr val="accent3">
                    <a:lumMod val="25000"/>
                  </a:schemeClr>
                </a:solidFill>
                <a:latin typeface="Abadi" panose="020B0604020104020204" pitchFamily="34" charset="0"/>
              </a:rPr>
              <a:t>Notebook Link </a:t>
            </a:r>
          </a:p>
          <a:p>
            <a:pPr marL="0" indent="0">
              <a:lnSpc>
                <a:spcPct val="100000"/>
              </a:lnSpc>
              <a:spcBef>
                <a:spcPts val="1400"/>
              </a:spcBef>
              <a:buNone/>
            </a:pPr>
            <a:r>
              <a:rPr lang="en-US" sz="1800" dirty="0">
                <a:hlinkClick r:id="rId3"/>
              </a:rPr>
              <a:t>https://github.com/sharmapk0/IBM-Data-Science-SpaceX/blob/main/lab_jupyter_launch_site_location.ipynb</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63761" cy="4351338"/>
          </a:xfrm>
          <a:prstGeom prst="rect">
            <a:avLst/>
          </a:prstGeom>
        </p:spPr>
        <p:txBody>
          <a:bodyPr vert="horz" lIns="91440" tIns="45720" rIns="91440" bIns="45720" rtlCol="0" anchor="t">
            <a:normAutofit/>
          </a:bodyPr>
          <a:lstStyle/>
          <a:p>
            <a:pPr algn="just"/>
            <a:r>
              <a:rPr lang="en-US" sz="1800" dirty="0">
                <a:latin typeface="Abadi" panose="020B0604020104020204" pitchFamily="34" charset="0"/>
              </a:rPr>
              <a:t>We created an interactive dashboard using </a:t>
            </a:r>
            <a:r>
              <a:rPr lang="en-US" sz="1800" dirty="0" err="1">
                <a:latin typeface="Abadi" panose="020B0604020104020204" pitchFamily="34" charset="0"/>
              </a:rPr>
              <a:t>Plotly</a:t>
            </a:r>
            <a:r>
              <a:rPr lang="en-US" sz="1800" dirty="0">
                <a:latin typeface="Abadi" panose="020B0604020104020204" pitchFamily="34" charset="0"/>
              </a:rPr>
              <a:t> Dash, enhancing data visualization and analysis capabilities. Within the dashboard:</a:t>
            </a:r>
          </a:p>
          <a:p>
            <a:pPr algn="just"/>
            <a:r>
              <a:rPr lang="en-US" sz="1800" dirty="0">
                <a:latin typeface="Abadi" panose="020B0604020104020204" pitchFamily="34" charset="0"/>
              </a:rPr>
              <a:t>We generated pie charts displaying the total launches from specific sites, providing a comprehensive overview of launch distribution.</a:t>
            </a:r>
          </a:p>
          <a:p>
            <a:pPr algn="just"/>
            <a:r>
              <a:rPr lang="en-US" sz="1800" dirty="0">
                <a:latin typeface="Abadi" panose="020B0604020104020204" pitchFamily="34" charset="0"/>
              </a:rPr>
              <a:t>We utilized scatter plots to illustrate the relationship between launch outcomes and payload mass (in kilograms) across different booster versions, offering insights into performance variations.</a:t>
            </a:r>
          </a:p>
          <a:p>
            <a:pPr algn="just"/>
            <a:r>
              <a:rPr lang="en-US" sz="1800" dirty="0">
                <a:latin typeface="Abadi" panose="020B0604020104020204" pitchFamily="34" charset="0"/>
              </a:rPr>
              <a:t>This integration of </a:t>
            </a:r>
            <a:r>
              <a:rPr lang="en-US" sz="1800" dirty="0" err="1">
                <a:latin typeface="Abadi" panose="020B0604020104020204" pitchFamily="34" charset="0"/>
              </a:rPr>
              <a:t>Plotly</a:t>
            </a:r>
            <a:r>
              <a:rPr lang="en-US" sz="1800" dirty="0">
                <a:latin typeface="Abadi" panose="020B0604020104020204" pitchFamily="34" charset="0"/>
              </a:rPr>
              <a:t> Dash facilitated dynamic exploration of SpaceX mission data, enabling users to interactively explore launch site statistics and analyze correlations between launch outcomes and payload masses across various booster versions.</a:t>
            </a:r>
          </a:p>
          <a:p>
            <a:pPr marL="0" indent="0">
              <a:buNone/>
            </a:pPr>
            <a:endParaRPr lang="en-US" sz="1800" dirty="0">
              <a:latin typeface="Abadi" panose="020B0604020104020204" pitchFamily="34" charset="0"/>
            </a:endParaRPr>
          </a:p>
          <a:p>
            <a:r>
              <a:rPr lang="en-US" sz="1600" dirty="0">
                <a:latin typeface="Abadi" panose="020B0604020104020204" pitchFamily="34" charset="0"/>
              </a:rPr>
              <a:t>Notebook Link</a:t>
            </a:r>
          </a:p>
          <a:p>
            <a:r>
              <a:rPr lang="en-US" sz="1600" dirty="0">
                <a:latin typeface="Abadi" panose="020B0604020104020204" pitchFamily="34" charset="0"/>
                <a:hlinkClick r:id="rId3"/>
              </a:rPr>
              <a:t>https://github.com/sharmapk0/IBM-Data-Science-SpaceX/blob/main/spacex_dash_app.py</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47034" cy="4351338"/>
          </a:xfrm>
          <a:prstGeom prst="rect">
            <a:avLst/>
          </a:prstGeom>
        </p:spPr>
        <p:txBody>
          <a:bodyPr>
            <a:normAutofit/>
          </a:bodyPr>
          <a:lstStyle/>
          <a:p>
            <a:pPr algn="just"/>
            <a:r>
              <a:rPr lang="en-US" sz="2000" dirty="0">
                <a:latin typeface="Abadi" panose="020B0604020104020204" pitchFamily="34" charset="0"/>
              </a:rPr>
              <a:t>We loaded and preprocessed the data with NumPy and pandas, then split it into training and testing sets. By employing </a:t>
            </a:r>
            <a:r>
              <a:rPr lang="en-US" sz="2000" dirty="0" err="1">
                <a:latin typeface="Abadi" panose="020B0604020104020204" pitchFamily="34" charset="0"/>
              </a:rPr>
              <a:t>GridSearchCV</a:t>
            </a:r>
            <a:r>
              <a:rPr lang="en-US" sz="2000" dirty="0">
                <a:latin typeface="Abadi" panose="020B0604020104020204" pitchFamily="34" charset="0"/>
              </a:rPr>
              <a:t>, </a:t>
            </a:r>
          </a:p>
          <a:p>
            <a:pPr algn="just"/>
            <a:r>
              <a:rPr lang="en-US" sz="2000" dirty="0">
                <a:latin typeface="Abadi" panose="020B0604020104020204" pitchFamily="34" charset="0"/>
              </a:rPr>
              <a:t>we fine-tuned hyperparameters across various machine learning models to maximize accuracy. </a:t>
            </a:r>
          </a:p>
          <a:p>
            <a:pPr algn="just"/>
            <a:r>
              <a:rPr lang="en-US" sz="2000" dirty="0">
                <a:latin typeface="Abadi" panose="020B0604020104020204" pitchFamily="34" charset="0"/>
              </a:rPr>
              <a:t>Through iterative feature engineering and algorithm tuning, we optimized model performance, </a:t>
            </a:r>
          </a:p>
          <a:p>
            <a:pPr algn="just"/>
            <a:r>
              <a:rPr lang="en-US" sz="2000" dirty="0">
                <a:latin typeface="Abadi" panose="020B0604020104020204" pitchFamily="34" charset="0"/>
              </a:rPr>
              <a:t>ultimately identifying the best-performing classification model based on accuracy.</a:t>
            </a:r>
          </a:p>
          <a:p>
            <a:pPr algn="just"/>
            <a:endParaRPr lang="en-US" sz="1800" dirty="0">
              <a:latin typeface="Abadi" panose="020B0604020104020204" pitchFamily="34" charset="0"/>
            </a:endParaRPr>
          </a:p>
          <a:p>
            <a:pPr algn="just"/>
            <a:r>
              <a:rPr lang="en-US" sz="1800" dirty="0">
                <a:latin typeface="Abadi" panose="020B0604020104020204" pitchFamily="34" charset="0"/>
              </a:rPr>
              <a:t>Notebook Link</a:t>
            </a:r>
          </a:p>
          <a:p>
            <a:pPr marL="457200" lvl="1" indent="0" algn="just">
              <a:buNone/>
            </a:pPr>
            <a:r>
              <a:rPr lang="en-US" sz="2000" dirty="0">
                <a:latin typeface="Abadi" panose="020B0604020104020204" pitchFamily="34" charset="0"/>
                <a:hlinkClick r:id="rId3"/>
              </a:rPr>
              <a:t>https://github.com/sharmapk0/IBM-Data-Science-SpaceX/blob/main/SpaceX_Machine%20Learning%20Prediction_Part_5.ipynb</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10370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EF3A2F5-55B1-F951-02EC-BA4CCC422954}"/>
              </a:ext>
            </a:extLst>
          </p:cNvPr>
          <p:cNvPicPr>
            <a:picLocks noChangeAspect="1"/>
          </p:cNvPicPr>
          <p:nvPr/>
        </p:nvPicPr>
        <p:blipFill>
          <a:blip r:embed="rId3"/>
          <a:stretch>
            <a:fillRect/>
          </a:stretch>
        </p:blipFill>
        <p:spPr>
          <a:xfrm>
            <a:off x="1009184" y="3176775"/>
            <a:ext cx="10108581" cy="23821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73619" y="2025152"/>
            <a:ext cx="9160151" cy="9801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7C86664-13F7-0588-90E8-747AAB9F2848}"/>
              </a:ext>
            </a:extLst>
          </p:cNvPr>
          <p:cNvPicPr>
            <a:picLocks noChangeAspect="1"/>
          </p:cNvPicPr>
          <p:nvPr/>
        </p:nvPicPr>
        <p:blipFill>
          <a:blip r:embed="rId3"/>
          <a:stretch>
            <a:fillRect/>
          </a:stretch>
        </p:blipFill>
        <p:spPr>
          <a:xfrm>
            <a:off x="1885130" y="2893741"/>
            <a:ext cx="9160151" cy="280453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63014"/>
            <a:ext cx="10749199" cy="730687"/>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14CE1A9-DE7B-66E9-04DE-EB394196F465}"/>
              </a:ext>
            </a:extLst>
          </p:cNvPr>
          <p:cNvPicPr>
            <a:picLocks noChangeAspect="1"/>
          </p:cNvPicPr>
          <p:nvPr/>
        </p:nvPicPr>
        <p:blipFill>
          <a:blip r:embed="rId3"/>
          <a:stretch>
            <a:fillRect/>
          </a:stretch>
        </p:blipFill>
        <p:spPr>
          <a:xfrm>
            <a:off x="1265663" y="1421780"/>
            <a:ext cx="9707137" cy="36910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55635"/>
            <a:ext cx="10336604" cy="122570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plot depicts Flight Number plotted against Orbit type. It reveals a correlation between the number of flights and success in Low Earth Orbit (LEO), whereas no such relationship is evident in Geostationary Transfer Orbit (GTO).</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9A2408C-1341-3188-88A4-7829181C243F}"/>
              </a:ext>
            </a:extLst>
          </p:cNvPr>
          <p:cNvPicPr>
            <a:picLocks noChangeAspect="1"/>
          </p:cNvPicPr>
          <p:nvPr/>
        </p:nvPicPr>
        <p:blipFill>
          <a:blip r:embed="rId3"/>
          <a:stretch>
            <a:fillRect/>
          </a:stretch>
        </p:blipFill>
        <p:spPr>
          <a:xfrm>
            <a:off x="938560" y="1683540"/>
            <a:ext cx="10069551" cy="25204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84234"/>
            <a:ext cx="10375633" cy="984754"/>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108D9AE-A71A-4934-B305-DB78153AC21A}"/>
              </a:ext>
            </a:extLst>
          </p:cNvPr>
          <p:cNvPicPr>
            <a:picLocks noChangeAspect="1"/>
          </p:cNvPicPr>
          <p:nvPr/>
        </p:nvPicPr>
        <p:blipFill>
          <a:blip r:embed="rId3"/>
          <a:stretch>
            <a:fillRect/>
          </a:stretch>
        </p:blipFill>
        <p:spPr>
          <a:xfrm>
            <a:off x="919976" y="2020932"/>
            <a:ext cx="9997068"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28737" y="5001321"/>
            <a:ext cx="9534524" cy="8800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5D6928C-3A34-8289-E1B3-4FA7706D7110}"/>
              </a:ext>
            </a:extLst>
          </p:cNvPr>
          <p:cNvPicPr>
            <a:picLocks noChangeAspect="1"/>
          </p:cNvPicPr>
          <p:nvPr/>
        </p:nvPicPr>
        <p:blipFill>
          <a:blip r:embed="rId3"/>
          <a:stretch>
            <a:fillRect/>
          </a:stretch>
        </p:blipFill>
        <p:spPr>
          <a:xfrm>
            <a:off x="1328737" y="1566745"/>
            <a:ext cx="9534525" cy="329034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3293"/>
            <a:ext cx="10515599" cy="10872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the DISTINCT keyword to display only unique launch sites extracted from the SpaceX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Picture 9">
            <a:extLst>
              <a:ext uri="{FF2B5EF4-FFF2-40B4-BE49-F238E27FC236}">
                <a16:creationId xmlns:a16="http://schemas.microsoft.com/office/drawing/2014/main" id="{A677138B-8693-EB94-41FC-46AF95CC5CA6}"/>
              </a:ext>
            </a:extLst>
          </p:cNvPr>
          <p:cNvPicPr>
            <a:picLocks noChangeAspect="1"/>
          </p:cNvPicPr>
          <p:nvPr/>
        </p:nvPicPr>
        <p:blipFill>
          <a:blip r:embed="rId3"/>
          <a:stretch>
            <a:fillRect/>
          </a:stretch>
        </p:blipFill>
        <p:spPr>
          <a:xfrm>
            <a:off x="1957040" y="2397512"/>
            <a:ext cx="6450980" cy="303313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68951"/>
            <a:ext cx="10252970" cy="90801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DDCE3B6D-38EE-0E1C-0D85-F7B62622BFD2}"/>
              </a:ext>
            </a:extLst>
          </p:cNvPr>
          <p:cNvPicPr>
            <a:picLocks noChangeAspect="1"/>
          </p:cNvPicPr>
          <p:nvPr/>
        </p:nvPicPr>
        <p:blipFill>
          <a:blip r:embed="rId3"/>
          <a:stretch>
            <a:fillRect/>
          </a:stretch>
        </p:blipFill>
        <p:spPr>
          <a:xfrm>
            <a:off x="1109546" y="1890132"/>
            <a:ext cx="9735015" cy="318367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1127" y="4884233"/>
            <a:ext cx="10153186" cy="129272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C2FE08C-3B87-9CDC-3DCC-7B0778E69048}"/>
              </a:ext>
            </a:extLst>
          </p:cNvPr>
          <p:cNvPicPr>
            <a:picLocks noChangeAspect="1"/>
          </p:cNvPicPr>
          <p:nvPr/>
        </p:nvPicPr>
        <p:blipFill>
          <a:blip r:embed="rId3"/>
          <a:stretch>
            <a:fillRect/>
          </a:stretch>
        </p:blipFill>
        <p:spPr>
          <a:xfrm>
            <a:off x="931127" y="1611396"/>
            <a:ext cx="10153186" cy="327283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61571"/>
            <a:ext cx="10247395" cy="1415392"/>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5CF584F-7EFD-8B81-E173-BC45C0F6A8A9}"/>
              </a:ext>
            </a:extLst>
          </p:cNvPr>
          <p:cNvPicPr>
            <a:picLocks noChangeAspect="1"/>
          </p:cNvPicPr>
          <p:nvPr/>
        </p:nvPicPr>
        <p:blipFill>
          <a:blip r:embed="rId3"/>
          <a:stretch>
            <a:fillRect/>
          </a:stretch>
        </p:blipFill>
        <p:spPr>
          <a:xfrm>
            <a:off x="1014760" y="1865409"/>
            <a:ext cx="9863255" cy="25058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23623"/>
            <a:ext cx="9745589" cy="115333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observed that the dates of the 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CC43FE4-F30D-4397-C000-E1DD1B08EF87}"/>
              </a:ext>
            </a:extLst>
          </p:cNvPr>
          <p:cNvPicPr>
            <a:picLocks noChangeAspect="1"/>
          </p:cNvPicPr>
          <p:nvPr/>
        </p:nvPicPr>
        <p:blipFill>
          <a:blip r:embed="rId3"/>
          <a:stretch>
            <a:fillRect/>
          </a:stretch>
        </p:blipFill>
        <p:spPr>
          <a:xfrm>
            <a:off x="919976" y="1628078"/>
            <a:ext cx="9595623" cy="30170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93726" cy="4351338"/>
          </a:xfrm>
          <a:prstGeom prst="rect">
            <a:avLst/>
          </a:prstGeom>
        </p:spPr>
        <p:txBody>
          <a:bodyPr lIns="91440" tIns="45720" rIns="91440" bIns="45720" anchor="t">
            <a:normAutofit/>
          </a:bodyPr>
          <a:lstStyle/>
          <a:p>
            <a:pPr algn="just">
              <a:lnSpc>
                <a:spcPct val="150000"/>
              </a:lnSpc>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A7F2975-B156-B6F6-19AA-698775CFFE0A}"/>
              </a:ext>
            </a:extLst>
          </p:cNvPr>
          <p:cNvPicPr>
            <a:picLocks noChangeAspect="1"/>
          </p:cNvPicPr>
          <p:nvPr/>
        </p:nvPicPr>
        <p:blipFill>
          <a:blip r:embed="rId3"/>
          <a:stretch>
            <a:fillRect/>
          </a:stretch>
        </p:blipFill>
        <p:spPr>
          <a:xfrm>
            <a:off x="5715000" y="1504200"/>
            <a:ext cx="5570611"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7537"/>
            <a:ext cx="6545868" cy="4841813"/>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6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600" b="1"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Wingdings" panose="05000000000000000000" pitchFamily="2" charset="2"/>
              <a:buChar char="Ø"/>
            </a:pPr>
            <a:r>
              <a:rPr lang="en-US" sz="2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924653" cy="4351338"/>
          </a:xfrm>
          <a:prstGeom prst="rect">
            <a:avLst/>
          </a:prstGeom>
        </p:spPr>
        <p:txBody>
          <a:bodyPr>
            <a:normAutofit/>
          </a:bodyPr>
          <a:lstStyle/>
          <a:p>
            <a:pPr>
              <a:lnSpc>
                <a:spcPct val="150000"/>
              </a:lnSpc>
              <a:spcBef>
                <a:spcPts val="1400"/>
              </a:spcBef>
            </a:pPr>
            <a:r>
              <a:rPr lang="en-US" sz="1800" dirty="0">
                <a:latin typeface="Abadi" panose="020B0604020104020204" pitchFamily="34" charset="0"/>
              </a:rPr>
              <a:t>We used wildcard like ‘%’ to filter for </a:t>
            </a:r>
            <a:r>
              <a:rPr lang="en-US" sz="1800" b="1" dirty="0">
                <a:latin typeface="Abadi" panose="020B0604020104020204" pitchFamily="34" charset="0"/>
              </a:rPr>
              <a:t>WHERE</a:t>
            </a:r>
            <a:r>
              <a:rPr lang="en-US" sz="1800" dirty="0">
                <a:latin typeface="Abadi" panose="020B0604020104020204" pitchFamily="34" charset="0"/>
              </a:rPr>
              <a:t> </a:t>
            </a:r>
            <a:r>
              <a:rPr lang="en-US" sz="1800" dirty="0" err="1">
                <a:latin typeface="Abadi" panose="020B0604020104020204" pitchFamily="34" charset="0"/>
              </a:rPr>
              <a:t>MissionOutcome</a:t>
            </a:r>
            <a:r>
              <a:rPr lang="en-US" sz="18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78241A86-733A-FB32-074B-75888C90D9B0}"/>
              </a:ext>
            </a:extLst>
          </p:cNvPr>
          <p:cNvPicPr>
            <a:picLocks noChangeAspect="1"/>
          </p:cNvPicPr>
          <p:nvPr/>
        </p:nvPicPr>
        <p:blipFill>
          <a:blip r:embed="rId3"/>
          <a:stretch>
            <a:fillRect/>
          </a:stretch>
        </p:blipFill>
        <p:spPr>
          <a:xfrm>
            <a:off x="6176720" y="1239955"/>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985985"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77ADFA61-2F24-8EFE-C4F0-7B5BE57D8210}"/>
              </a:ext>
            </a:extLst>
          </p:cNvPr>
          <p:cNvPicPr>
            <a:picLocks noChangeAspect="1"/>
          </p:cNvPicPr>
          <p:nvPr/>
        </p:nvPicPr>
        <p:blipFill>
          <a:blip r:embed="rId3"/>
          <a:stretch>
            <a:fillRect/>
          </a:stretch>
        </p:blipFill>
        <p:spPr>
          <a:xfrm>
            <a:off x="5445457" y="1622502"/>
            <a:ext cx="6155141" cy="42958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42404"/>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We used a combinations of the </a:t>
            </a:r>
            <a:r>
              <a:rPr lang="en-US" sz="2000" b="1" dirty="0">
                <a:solidFill>
                  <a:schemeClr val="accent3">
                    <a:lumMod val="25000"/>
                  </a:schemeClr>
                </a:solidFill>
                <a:latin typeface="Abadi"/>
              </a:rPr>
              <a:t>WHERE</a:t>
            </a:r>
            <a:r>
              <a:rPr lang="en-US" sz="2000" dirty="0">
                <a:solidFill>
                  <a:schemeClr val="accent3">
                    <a:lumMod val="25000"/>
                  </a:schemeClr>
                </a:solidFill>
                <a:latin typeface="Abadi"/>
              </a:rPr>
              <a:t> clause, </a:t>
            </a:r>
            <a:r>
              <a:rPr lang="en-US" sz="2000" b="1" dirty="0">
                <a:solidFill>
                  <a:schemeClr val="accent3">
                    <a:lumMod val="25000"/>
                  </a:schemeClr>
                </a:solidFill>
                <a:latin typeface="Abadi"/>
              </a:rPr>
              <a:t>LIKE</a:t>
            </a:r>
            <a:r>
              <a:rPr lang="en-US" sz="2000" dirty="0">
                <a:solidFill>
                  <a:schemeClr val="accent3">
                    <a:lumMod val="25000"/>
                  </a:schemeClr>
                </a:solidFill>
                <a:latin typeface="Abadi"/>
              </a:rPr>
              <a:t>, </a:t>
            </a:r>
            <a:r>
              <a:rPr lang="en-US" sz="2000" b="1" dirty="0">
                <a:solidFill>
                  <a:schemeClr val="accent3">
                    <a:lumMod val="25000"/>
                  </a:schemeClr>
                </a:solidFill>
                <a:latin typeface="Abadi"/>
              </a:rPr>
              <a:t>AND</a:t>
            </a:r>
            <a:r>
              <a:rPr lang="en-US" sz="2000" dirty="0">
                <a:solidFill>
                  <a:schemeClr val="accent3">
                    <a:lumMod val="25000"/>
                  </a:schemeClr>
                </a:solidFill>
                <a:latin typeface="Abadi"/>
              </a:rPr>
              <a:t>, and </a:t>
            </a:r>
            <a:r>
              <a:rPr lang="en-US" sz="2000" b="1" dirty="0">
                <a:solidFill>
                  <a:schemeClr val="accent3">
                    <a:lumMod val="25000"/>
                  </a:schemeClr>
                </a:solidFill>
                <a:latin typeface="Abadi"/>
              </a:rPr>
              <a:t>BETWEEN</a:t>
            </a:r>
            <a:r>
              <a:rPr lang="en-US" sz="20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FCED8C33-066A-2D8F-DD1A-6FA22CF5E7B9}"/>
              </a:ext>
            </a:extLst>
          </p:cNvPr>
          <p:cNvPicPr>
            <a:picLocks noChangeAspect="1"/>
          </p:cNvPicPr>
          <p:nvPr/>
        </p:nvPicPr>
        <p:blipFill>
          <a:blip r:embed="rId3"/>
          <a:stretch>
            <a:fillRect/>
          </a:stretch>
        </p:blipFill>
        <p:spPr>
          <a:xfrm>
            <a:off x="1209907" y="3486701"/>
            <a:ext cx="8926551"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46234" cy="4351338"/>
          </a:xfrm>
          <a:prstGeom prst="rect">
            <a:avLst/>
          </a:prstGeom>
        </p:spPr>
        <p:txBody>
          <a:bodyPr lIns="91440" tIns="45720" rIns="91440" bIns="45720" anchor="t"/>
          <a:lstStyle/>
          <a:p>
            <a:pPr>
              <a:lnSpc>
                <a:spcPct val="100000"/>
              </a:lnSpc>
              <a:spcBef>
                <a:spcPts val="1400"/>
              </a:spcBef>
            </a:pPr>
            <a:r>
              <a:rPr lang="en-US" sz="1800" dirty="0">
                <a:latin typeface="Abadi" panose="020B0604020104020204" pitchFamily="34" charset="0"/>
              </a:rPr>
              <a:t>We selected Landing outcomes and the </a:t>
            </a:r>
            <a:r>
              <a:rPr lang="en-US" sz="1800" b="1" dirty="0">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latin typeface="Abadi" panose="020B0604020104020204" pitchFamily="34" charset="0"/>
              </a:rPr>
              <a:t>WHERE</a:t>
            </a:r>
            <a:r>
              <a:rPr lang="en-US" sz="1800" dirty="0">
                <a:latin typeface="Abadi" panose="020B0604020104020204" pitchFamily="34" charset="0"/>
              </a:rPr>
              <a:t> clause to filter for landing outcomes </a:t>
            </a:r>
            <a:r>
              <a:rPr lang="en-US" sz="1800" b="1" dirty="0">
                <a:latin typeface="Abadi" panose="020B0604020104020204" pitchFamily="34" charset="0"/>
              </a:rPr>
              <a:t>BETWEEN</a:t>
            </a:r>
            <a:r>
              <a:rPr lang="en-US" sz="1800" dirty="0">
                <a:latin typeface="Abadi" panose="020B0604020104020204" pitchFamily="34" charset="0"/>
              </a:rPr>
              <a:t> 2010-06-04 to 2010-03-20.</a:t>
            </a:r>
          </a:p>
          <a:p>
            <a:pPr>
              <a:lnSpc>
                <a:spcPct val="100000"/>
              </a:lnSpc>
              <a:spcBef>
                <a:spcPts val="1400"/>
              </a:spcBef>
            </a:pPr>
            <a:r>
              <a:rPr lang="en-US" sz="1800" dirty="0">
                <a:latin typeface="Abadi" panose="020B0604020104020204" pitchFamily="34" charset="0"/>
              </a:rPr>
              <a:t>We applied the </a:t>
            </a:r>
            <a:r>
              <a:rPr lang="en-US" sz="1800" b="1" dirty="0">
                <a:latin typeface="Abadi" panose="020B0604020104020204" pitchFamily="34" charset="0"/>
              </a:rPr>
              <a:t>GROUP BY </a:t>
            </a:r>
            <a:r>
              <a:rPr lang="en-US" sz="1800" dirty="0">
                <a:latin typeface="Abadi" panose="020B0604020104020204" pitchFamily="34" charset="0"/>
              </a:rPr>
              <a:t>clause to group the landing outcomes and the </a:t>
            </a:r>
            <a:r>
              <a:rPr lang="en-US" sz="1800" b="1" dirty="0">
                <a:latin typeface="Abadi" panose="020B0604020104020204" pitchFamily="34" charset="0"/>
              </a:rPr>
              <a:t>ORDER BY </a:t>
            </a:r>
            <a:r>
              <a:rPr lang="en-US" sz="1800" dirty="0">
                <a:latin typeface="Abadi" panose="020B0604020104020204" pitchFamily="34" charset="0"/>
              </a:rPr>
              <a:t>clause to order the grouped landing outcome in descending order.</a:t>
            </a:r>
          </a:p>
          <a:p>
            <a:pPr>
              <a:lnSpc>
                <a:spcPct val="100000"/>
              </a:lnSpc>
              <a:spcBef>
                <a:spcPts val="1400"/>
              </a:spcBef>
            </a:pPr>
            <a:endParaRPr lang="en-US" sz="18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26F31731-D583-5120-15AB-382CC678637B}"/>
              </a:ext>
            </a:extLst>
          </p:cNvPr>
          <p:cNvPicPr>
            <a:picLocks noChangeAspect="1"/>
          </p:cNvPicPr>
          <p:nvPr/>
        </p:nvPicPr>
        <p:blipFill>
          <a:blip r:embed="rId3"/>
          <a:stretch>
            <a:fillRect/>
          </a:stretch>
        </p:blipFill>
        <p:spPr>
          <a:xfrm>
            <a:off x="5161036" y="1466697"/>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46AF5787-1B17-3693-ED9B-A997B6BF7172}"/>
              </a:ext>
            </a:extLst>
          </p:cNvPr>
          <p:cNvPicPr>
            <a:picLocks noGrp="1" noChangeAspect="1"/>
          </p:cNvPicPr>
          <p:nvPr>
            <p:ph idx="4294967295"/>
          </p:nvPr>
        </p:nvPicPr>
        <p:blipFill>
          <a:blip r:embed="rId3"/>
          <a:stretch>
            <a:fillRect/>
          </a:stretch>
        </p:blipFill>
        <p:spPr>
          <a:xfrm>
            <a:off x="1226634" y="1825625"/>
            <a:ext cx="9450659"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AB4C7051-29A2-3470-2289-709D33089818}"/>
              </a:ext>
            </a:extLst>
          </p:cNvPr>
          <p:cNvPicPr>
            <a:picLocks noChangeAspect="1"/>
          </p:cNvPicPr>
          <p:nvPr/>
        </p:nvPicPr>
        <p:blipFill>
          <a:blip r:embed="rId4"/>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84EC7D25-6A37-6D78-B097-22D4FBB9625D}"/>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0F223BAE-B271-EDBC-1D6C-D839B0D18D34}"/>
              </a:ext>
            </a:extLst>
          </p:cNvPr>
          <p:cNvPicPr>
            <a:picLocks noChangeAspect="1"/>
          </p:cNvPicPr>
          <p:nvPr/>
        </p:nvPicPr>
        <p:blipFill>
          <a:blip r:embed="rId3"/>
          <a:stretch>
            <a:fillRect/>
          </a:stretch>
        </p:blipFill>
        <p:spPr>
          <a:xfrm>
            <a:off x="752019" y="1454292"/>
            <a:ext cx="10687962" cy="445028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95347"/>
            <a:ext cx="10956381" cy="4114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for $62 million, significantly cheaper than other providers whose costs start at $165 million each. Much of this cost-saving comes from SpaceX's ability to reuse the first stage. Therefore, accurately predicting whether the first stage will land successfully is crucial in determining the cost of a launch. This information could be valuable for other companies looking to bid against SpaceX for a rocket launch contract. The project's objective is to develop a machine learning pipeline to predict the likelihood of a successful landing for the first stage.</a:t>
            </a:r>
          </a:p>
          <a:p>
            <a:pPr marL="457200" lvl="1" indent="0" algn="just">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gn="just">
              <a:spcBef>
                <a:spcPts val="1400"/>
              </a:spcBef>
              <a:buNone/>
            </a:pPr>
            <a:r>
              <a:rPr lang="en-US" sz="1800" dirty="0">
                <a:solidFill>
                  <a:schemeClr val="accent3">
                    <a:lumMod val="25000"/>
                  </a:schemeClr>
                </a:solidFill>
                <a:latin typeface="Abadi" panose="020B0604020104020204" pitchFamily="34" charset="0"/>
              </a:rPr>
              <a:t>Several factors influence the likelihood of a successful rocket landing, including the interaction among various features crucial for a safe touchdown. </a:t>
            </a:r>
          </a:p>
          <a:p>
            <a:pPr marL="457200" lvl="1" indent="0" algn="just">
              <a:spcBef>
                <a:spcPts val="1400"/>
              </a:spcBef>
              <a:buNone/>
            </a:pPr>
            <a:r>
              <a:rPr lang="en-US" sz="1800" dirty="0">
                <a:solidFill>
                  <a:schemeClr val="accent3">
                    <a:lumMod val="25000"/>
                  </a:schemeClr>
                </a:solidFill>
                <a:latin typeface="Abadi" panose="020B0604020104020204" pitchFamily="34" charset="0"/>
              </a:rPr>
              <a:t>These factors encompass operating conditions that must be met to ensure the success of the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E8745D19-5EAD-E2B2-BD6F-22800C878429}"/>
              </a:ext>
            </a:extLst>
          </p:cNvPr>
          <p:cNvPicPr>
            <a:picLocks noChangeAspect="1"/>
          </p:cNvPicPr>
          <p:nvPr/>
        </p:nvPicPr>
        <p:blipFill>
          <a:blip r:embed="rId3"/>
          <a:stretch>
            <a:fillRect/>
          </a:stretch>
        </p:blipFill>
        <p:spPr>
          <a:xfrm>
            <a:off x="1242152" y="1973028"/>
            <a:ext cx="9530502" cy="368064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420EDAD3-267E-AA1F-C8DD-FF2B1AF11275}"/>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904D0AB-7F7F-B594-6E55-B252E9E0027C}"/>
              </a:ext>
            </a:extLst>
          </p:cNvPr>
          <p:cNvPicPr>
            <a:picLocks noChangeAspect="1"/>
          </p:cNvPicPr>
          <p:nvPr/>
        </p:nvPicPr>
        <p:blipFill>
          <a:blip r:embed="rId3"/>
          <a:stretch>
            <a:fillRect/>
          </a:stretch>
        </p:blipFill>
        <p:spPr>
          <a:xfrm>
            <a:off x="1037062" y="1527717"/>
            <a:ext cx="10248549" cy="3978218"/>
          </a:xfrm>
          <a:prstGeom prst="rect">
            <a:avLst/>
          </a:prstGeom>
        </p:spPr>
      </p:pic>
      <p:sp>
        <p:nvSpPr>
          <p:cNvPr id="6" name="TextBox 5">
            <a:extLst>
              <a:ext uri="{FF2B5EF4-FFF2-40B4-BE49-F238E27FC236}">
                <a16:creationId xmlns:a16="http://schemas.microsoft.com/office/drawing/2014/main" id="{74B308D8-E29C-AFD2-E33B-CD0456E9E916}"/>
              </a:ext>
            </a:extLst>
          </p:cNvPr>
          <p:cNvSpPr txBox="1"/>
          <p:nvPr/>
        </p:nvSpPr>
        <p:spPr>
          <a:xfrm>
            <a:off x="897673" y="5781907"/>
            <a:ext cx="10320454" cy="369332"/>
          </a:xfrm>
          <a:prstGeom prst="rect">
            <a:avLst/>
          </a:prstGeom>
          <a:noFill/>
        </p:spPr>
        <p:txBody>
          <a:bodyPr wrap="square" rtlCol="0">
            <a:spAutoFit/>
          </a:bodyPr>
          <a:lstStyle/>
          <a:p>
            <a:pPr>
              <a:spcBef>
                <a:spcPts val="1400"/>
              </a:spcBef>
            </a:pPr>
            <a:r>
              <a:rPr lang="en-US" sz="1800">
                <a:latin typeface="Abadi" panose="020B0604020104020204" pitchFamily="34" charset="0"/>
              </a:rPr>
              <a:t>The decision tree classifier is the model with the highest classification accuracy</a:t>
            </a:r>
            <a:endParaRPr lang="en-US" sz="18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223769"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9B7B505-584C-472C-C195-1BD3D3888B50}"/>
              </a:ext>
            </a:extLst>
          </p:cNvPr>
          <p:cNvPicPr>
            <a:picLocks noChangeAspect="1"/>
          </p:cNvPicPr>
          <p:nvPr/>
        </p:nvPicPr>
        <p:blipFill>
          <a:blip r:embed="rId3"/>
          <a:stretch>
            <a:fillRect/>
          </a:stretch>
        </p:blipFill>
        <p:spPr>
          <a:xfrm>
            <a:off x="6454465" y="1652355"/>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5962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our analysis, it's evident that: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There's a positive correlation between the number of flights at a launch site and its success rate.</a:t>
            </a:r>
          </a:p>
          <a:p>
            <a:pPr lvl="1">
              <a:lnSpc>
                <a:spcPct val="100000"/>
              </a:lnSpc>
              <a:spcBef>
                <a:spcPts val="1400"/>
              </a:spcBef>
            </a:pPr>
            <a:r>
              <a:rPr lang="en-US" sz="2000" dirty="0">
                <a:solidFill>
                  <a:schemeClr val="accent3">
                    <a:lumMod val="25000"/>
                  </a:schemeClr>
                </a:solidFill>
                <a:latin typeface="Abadi" panose="020B0604020104020204" pitchFamily="34" charset="0"/>
              </a:rPr>
              <a:t>Launch success rates have been on the rise since 2013 until 2020.</a:t>
            </a:r>
          </a:p>
          <a:p>
            <a:pPr lvl="1">
              <a:lnSpc>
                <a:spcPct val="100000"/>
              </a:lnSpc>
              <a:spcBef>
                <a:spcPts val="1400"/>
              </a:spcBef>
            </a:pPr>
            <a:r>
              <a:rPr lang="en-US" sz="2000" dirty="0">
                <a:solidFill>
                  <a:schemeClr val="accent3">
                    <a:lumMod val="25000"/>
                  </a:schemeClr>
                </a:solidFill>
                <a:latin typeface="Abadi" panose="020B0604020104020204" pitchFamily="34" charset="0"/>
              </a:rPr>
              <a:t>Orbits such as ES-L1, GEO, HEO, SSO, and VLEO exhibited notably high success rates.</a:t>
            </a:r>
          </a:p>
          <a:p>
            <a:pPr lvl="1">
              <a:lnSpc>
                <a:spcPct val="100000"/>
              </a:lnSpc>
              <a:spcBef>
                <a:spcPts val="1400"/>
              </a:spcBef>
            </a:pPr>
            <a:r>
              <a:rPr lang="en-US" sz="2000" dirty="0">
                <a:solidFill>
                  <a:schemeClr val="accent3">
                    <a:lumMod val="25000"/>
                  </a:schemeClr>
                </a:solidFill>
                <a:latin typeface="Abadi" panose="020B0604020104020204" pitchFamily="34" charset="0"/>
              </a:rPr>
              <a:t>KSC LC-39A emerged as the launch site with the highest number of successful launches.</a:t>
            </a:r>
          </a:p>
          <a:p>
            <a:pPr lvl="1">
              <a:lnSpc>
                <a:spcPct val="100000"/>
              </a:lnSpc>
              <a:spcBef>
                <a:spcPts val="1400"/>
              </a:spcBef>
            </a:pPr>
            <a:r>
              <a:rPr lang="en-US" sz="2000" dirty="0">
                <a:solidFill>
                  <a:schemeClr val="accent3">
                    <a:lumMod val="25000"/>
                  </a:schemeClr>
                </a:solidFill>
                <a:latin typeface="Abadi" panose="020B0604020104020204" pitchFamily="34" charset="0"/>
              </a:rPr>
              <a:t>Among the tested machine learning algorithms, the Decision Tree Classifier demonstrated superior performance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000" dirty="0">
                <a:latin typeface="Abadi" panose="020B0604020104020204" pitchFamily="34" charset="0"/>
              </a:rPr>
              <a:t>The data collection process involved several methods.</a:t>
            </a:r>
          </a:p>
          <a:p>
            <a:pPr marL="0" indent="0">
              <a:buNone/>
            </a:pPr>
            <a:endParaRPr lang="en-US" sz="2000" dirty="0">
              <a:latin typeface="Abadi" panose="020B0604020104020204" pitchFamily="34" charset="0"/>
            </a:endParaRPr>
          </a:p>
          <a:p>
            <a:pPr lvl="1" algn="just">
              <a:lnSpc>
                <a:spcPct val="100000"/>
              </a:lnSpc>
              <a:buFont typeface="Wingdings" panose="05000000000000000000" pitchFamily="2" charset="2"/>
              <a:buChar char="Ø"/>
            </a:pPr>
            <a:r>
              <a:rPr lang="en-US" sz="2000" dirty="0">
                <a:latin typeface="Abadi" panose="020B0604020104020204" pitchFamily="34" charset="0"/>
              </a:rPr>
              <a:t> Initially, we utilized get requests to access the SpaceX API. </a:t>
            </a:r>
          </a:p>
          <a:p>
            <a:pPr lvl="1" algn="just">
              <a:lnSpc>
                <a:spcPct val="100000"/>
              </a:lnSpc>
              <a:buFont typeface="Wingdings" panose="05000000000000000000" pitchFamily="2" charset="2"/>
              <a:buChar char="Ø"/>
            </a:pPr>
            <a:r>
              <a:rPr lang="en-US" sz="2000" dirty="0">
                <a:latin typeface="Abadi" panose="020B0604020104020204" pitchFamily="34" charset="0"/>
              </a:rPr>
              <a:t>Subsequently, we decoded the response content as JSON using the .</a:t>
            </a:r>
            <a:r>
              <a:rPr lang="en-US" sz="2000" dirty="0" err="1">
                <a:latin typeface="Abadi" panose="020B0604020104020204" pitchFamily="34" charset="0"/>
              </a:rPr>
              <a:t>json</a:t>
            </a:r>
            <a:r>
              <a:rPr lang="en-US" sz="2000" dirty="0">
                <a:latin typeface="Abadi" panose="020B0604020104020204" pitchFamily="34" charset="0"/>
              </a:rPr>
              <a:t>() function call and transformed it into a pandas </a:t>
            </a:r>
            <a:r>
              <a:rPr lang="en-US" sz="2000" dirty="0" err="1">
                <a:latin typeface="Abadi" panose="020B0604020104020204" pitchFamily="34" charset="0"/>
              </a:rPr>
              <a:t>dataframe</a:t>
            </a:r>
            <a:r>
              <a:rPr lang="en-US" sz="2000" dirty="0">
                <a:latin typeface="Abadi" panose="020B0604020104020204" pitchFamily="34" charset="0"/>
              </a:rPr>
              <a:t> using .</a:t>
            </a:r>
            <a:r>
              <a:rPr lang="en-US" sz="2000" dirty="0" err="1">
                <a:latin typeface="Abadi" panose="020B0604020104020204" pitchFamily="34" charset="0"/>
              </a:rPr>
              <a:t>json_normalize</a:t>
            </a:r>
            <a:r>
              <a:rPr lang="en-US" sz="2000" dirty="0">
                <a:latin typeface="Abadi" panose="020B0604020104020204" pitchFamily="34" charset="0"/>
              </a:rPr>
              <a:t>(). </a:t>
            </a:r>
          </a:p>
          <a:p>
            <a:pPr lvl="1" algn="just">
              <a:lnSpc>
                <a:spcPct val="100000"/>
              </a:lnSpc>
              <a:buFont typeface="Wingdings" panose="05000000000000000000" pitchFamily="2" charset="2"/>
              <a:buChar char="Ø"/>
            </a:pPr>
            <a:r>
              <a:rPr lang="en-US" sz="2000" dirty="0">
                <a:latin typeface="Abadi" panose="020B0604020104020204" pitchFamily="34" charset="0"/>
              </a:rPr>
              <a:t>Following this, data cleaning procedures were conducted, which included checking for missing values and filling them in where necessary.</a:t>
            </a:r>
          </a:p>
          <a:p>
            <a:pPr lvl="1" algn="just">
              <a:lnSpc>
                <a:spcPct val="100000"/>
              </a:lnSpc>
              <a:buFont typeface="Wingdings" panose="05000000000000000000" pitchFamily="2" charset="2"/>
              <a:buChar char="Ø"/>
            </a:pPr>
            <a:r>
              <a:rPr lang="en-US" sz="2000" dirty="0">
                <a:latin typeface="Abadi" panose="020B0604020104020204" pitchFamily="34" charset="0"/>
              </a:rPr>
              <a:t> Additionally, web scraping from Wikipedia was performed using </a:t>
            </a:r>
            <a:r>
              <a:rPr lang="en-US" sz="2000" dirty="0" err="1">
                <a:latin typeface="Abadi" panose="020B0604020104020204" pitchFamily="34" charset="0"/>
              </a:rPr>
              <a:t>BeautifulSoup</a:t>
            </a:r>
            <a:r>
              <a:rPr lang="en-US" sz="2000" dirty="0">
                <a:latin typeface="Abadi" panose="020B0604020104020204" pitchFamily="34" charset="0"/>
              </a:rPr>
              <a:t> to  extract Falcon 9 launch records. </a:t>
            </a:r>
          </a:p>
          <a:p>
            <a:pPr lvl="1" algn="just">
              <a:lnSpc>
                <a:spcPct val="100000"/>
              </a:lnSpc>
              <a:buFont typeface="Wingdings" panose="05000000000000000000" pitchFamily="2" charset="2"/>
              <a:buChar char="Ø"/>
            </a:pPr>
            <a:r>
              <a:rPr lang="en-US" sz="2000" dirty="0">
                <a:latin typeface="Abadi" panose="020B0604020104020204" pitchFamily="34" charset="0"/>
              </a:rPr>
              <a:t>The objective here was to retrieve launch records as an HTML table, parse the table, and convert it into a pandas </a:t>
            </a:r>
            <a:r>
              <a:rPr lang="en-US" sz="2000" dirty="0" err="1">
                <a:latin typeface="Abadi" panose="020B0604020104020204" pitchFamily="34" charset="0"/>
              </a:rPr>
              <a:t>dataframe</a:t>
            </a:r>
            <a:r>
              <a:rPr lang="en-US" sz="2000" dirty="0">
                <a:latin typeface="Abadi" panose="020B0604020104020204" pitchFamily="34" charset="0"/>
              </a:rPr>
              <a:t> for subsequent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55595"/>
            <a:ext cx="4640263" cy="447055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utilized GET requests to access the SpaceX API for data collection purposes. Subsequently, we performed data cleaning and basic data wrangling, ensuring proper formatting for further analysis.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a:t>
            </a:r>
          </a:p>
          <a:p>
            <a:pPr marL="457200" lvl="1" indent="0">
              <a:lnSpc>
                <a:spcPct val="100000"/>
              </a:lnSpc>
              <a:spcBef>
                <a:spcPts val="1400"/>
              </a:spcBef>
              <a:buNone/>
            </a:pPr>
            <a:r>
              <a:rPr lang="en-US" sz="2000" dirty="0">
                <a:latin typeface="Abadi" panose="020B0604020104020204" pitchFamily="34" charset="0"/>
                <a:hlinkClick r:id="rId3"/>
              </a:rPr>
              <a:t>https://github.com/sharmapk0/IBM-Data-Science-SpaceX/blob/main/jupyter-labs-spacex-data-collection-api.ipynb</a:t>
            </a:r>
            <a:endParaRPr lang="en-US" sz="20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E2D73C2-CAF7-F483-FF1D-F86F9F474698}"/>
              </a:ext>
            </a:extLst>
          </p:cNvPr>
          <p:cNvPicPr>
            <a:picLocks noChangeAspect="1"/>
          </p:cNvPicPr>
          <p:nvPr/>
        </p:nvPicPr>
        <p:blipFill>
          <a:blip r:embed="rId4"/>
          <a:stretch>
            <a:fillRect/>
          </a:stretch>
        </p:blipFill>
        <p:spPr>
          <a:xfrm>
            <a:off x="5910262" y="1510990"/>
            <a:ext cx="5460999" cy="1204332"/>
          </a:xfrm>
          <a:prstGeom prst="rect">
            <a:avLst/>
          </a:prstGeom>
        </p:spPr>
      </p:pic>
      <p:pic>
        <p:nvPicPr>
          <p:cNvPr id="9" name="Picture 8">
            <a:extLst>
              <a:ext uri="{FF2B5EF4-FFF2-40B4-BE49-F238E27FC236}">
                <a16:creationId xmlns:a16="http://schemas.microsoft.com/office/drawing/2014/main" id="{85D7AC0D-86EA-35A4-7472-A4ABCA657E3E}"/>
              </a:ext>
            </a:extLst>
          </p:cNvPr>
          <p:cNvPicPr>
            <a:picLocks noChangeAspect="1"/>
          </p:cNvPicPr>
          <p:nvPr/>
        </p:nvPicPr>
        <p:blipFill>
          <a:blip r:embed="rId5"/>
          <a:stretch>
            <a:fillRect/>
          </a:stretch>
        </p:blipFill>
        <p:spPr>
          <a:xfrm>
            <a:off x="5910262" y="2616798"/>
            <a:ext cx="5461000" cy="1278927"/>
          </a:xfrm>
          <a:prstGeom prst="rect">
            <a:avLst/>
          </a:prstGeom>
        </p:spPr>
      </p:pic>
      <p:pic>
        <p:nvPicPr>
          <p:cNvPr id="11" name="Picture 10">
            <a:extLst>
              <a:ext uri="{FF2B5EF4-FFF2-40B4-BE49-F238E27FC236}">
                <a16:creationId xmlns:a16="http://schemas.microsoft.com/office/drawing/2014/main" id="{A9C25B6E-D1CE-9EC6-E0A5-B3E595DCD720}"/>
              </a:ext>
            </a:extLst>
          </p:cNvPr>
          <p:cNvPicPr>
            <a:picLocks noChangeAspect="1"/>
          </p:cNvPicPr>
          <p:nvPr/>
        </p:nvPicPr>
        <p:blipFill>
          <a:blip r:embed="rId6"/>
          <a:stretch>
            <a:fillRect/>
          </a:stretch>
        </p:blipFill>
        <p:spPr>
          <a:xfrm>
            <a:off x="5910262" y="3841596"/>
            <a:ext cx="5460999" cy="215756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7"/>
            <a:ext cx="3932238" cy="4156889"/>
          </a:xfrm>
          <a:prstGeom prst="rect">
            <a:avLst/>
          </a:prstGeom>
        </p:spPr>
        <p:txBody>
          <a:bodyPr lIns="91440" tIns="45720" rIns="91440" bIns="45720" anchor="t">
            <a:noAutofit/>
          </a:bodyPr>
          <a:lstStyle/>
          <a:p>
            <a:pPr algn="just">
              <a:lnSpc>
                <a:spcPct val="100000"/>
              </a:lnSpc>
              <a:spcBef>
                <a:spcPts val="1400"/>
              </a:spcBef>
            </a:pPr>
            <a:r>
              <a:rPr lang="en-US" sz="1800" dirty="0">
                <a:solidFill>
                  <a:schemeClr val="accent3">
                    <a:lumMod val="25000"/>
                  </a:schemeClr>
                </a:solidFill>
                <a:latin typeface="Abadi"/>
              </a:rPr>
              <a:t>We utilized web scraping techniques with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to extract Falcon 9 launch records. Subsequently, </a:t>
            </a:r>
          </a:p>
          <a:p>
            <a:pPr algn="just">
              <a:lnSpc>
                <a:spcPct val="100000"/>
              </a:lnSpc>
              <a:spcBef>
                <a:spcPts val="1400"/>
              </a:spcBef>
            </a:pPr>
            <a:r>
              <a:rPr lang="en-US" sz="1800" dirty="0">
                <a:solidFill>
                  <a:schemeClr val="accent3">
                    <a:lumMod val="25000"/>
                  </a:schemeClr>
                </a:solidFill>
                <a:latin typeface="Abadi"/>
              </a:rPr>
              <a:t>we parsed the obtained table and converted it into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a:t>
            </a:r>
          </a:p>
          <a:p>
            <a:pPr algn="just">
              <a:lnSpc>
                <a:spcPct val="100000"/>
              </a:lnSpc>
              <a:spcBef>
                <a:spcPts val="1400"/>
              </a:spcBef>
            </a:pPr>
            <a:r>
              <a:rPr lang="en-US" sz="1800" dirty="0">
                <a:solidFill>
                  <a:schemeClr val="accent3">
                    <a:lumMod val="25000"/>
                  </a:schemeClr>
                </a:solidFill>
                <a:latin typeface="Abadi"/>
              </a:rPr>
              <a:t>Notebook Link</a:t>
            </a:r>
          </a:p>
          <a:p>
            <a:pPr marL="457200" lvl="1" indent="0" algn="just">
              <a:lnSpc>
                <a:spcPct val="100000"/>
              </a:lnSpc>
              <a:spcBef>
                <a:spcPts val="1400"/>
              </a:spcBef>
              <a:buNone/>
            </a:pPr>
            <a:r>
              <a:rPr lang="en-US" sz="1400" dirty="0">
                <a:solidFill>
                  <a:schemeClr val="accent3">
                    <a:lumMod val="25000"/>
                  </a:schemeClr>
                </a:solidFill>
                <a:latin typeface="Abadi" panose="020B0604020104020204" pitchFamily="34" charset="0"/>
                <a:hlinkClick r:id="rId3"/>
              </a:rPr>
              <a:t> </a:t>
            </a:r>
            <a:r>
              <a:rPr lang="en-US" sz="1800" dirty="0">
                <a:solidFill>
                  <a:schemeClr val="accent3">
                    <a:lumMod val="25000"/>
                  </a:schemeClr>
                </a:solidFill>
                <a:latin typeface="Abadi" panose="020B0604020104020204" pitchFamily="34" charset="0"/>
                <a:hlinkClick r:id="rId3"/>
              </a:rPr>
              <a:t>https://github.com/sharmapk0/IBM-Data-Science-SpaceX/blob/main/jupyter-labs-webscraping.ipynb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5D015E0-627C-92DC-0644-3F59DD12945D}"/>
              </a:ext>
            </a:extLst>
          </p:cNvPr>
          <p:cNvPicPr>
            <a:picLocks noChangeAspect="1"/>
          </p:cNvPicPr>
          <p:nvPr/>
        </p:nvPicPr>
        <p:blipFill>
          <a:blip r:embed="rId4"/>
          <a:stretch>
            <a:fillRect/>
          </a:stretch>
        </p:blipFill>
        <p:spPr>
          <a:xfrm>
            <a:off x="5910262" y="1765878"/>
            <a:ext cx="5461000" cy="1819240"/>
          </a:xfrm>
          <a:prstGeom prst="rect">
            <a:avLst/>
          </a:prstGeom>
        </p:spPr>
      </p:pic>
      <p:pic>
        <p:nvPicPr>
          <p:cNvPr id="9" name="Picture 8">
            <a:extLst>
              <a:ext uri="{FF2B5EF4-FFF2-40B4-BE49-F238E27FC236}">
                <a16:creationId xmlns:a16="http://schemas.microsoft.com/office/drawing/2014/main" id="{9D0645F7-C7E9-1F75-D6B4-852F561BF8E8}"/>
              </a:ext>
            </a:extLst>
          </p:cNvPr>
          <p:cNvPicPr>
            <a:picLocks noChangeAspect="1"/>
          </p:cNvPicPr>
          <p:nvPr/>
        </p:nvPicPr>
        <p:blipFill>
          <a:blip r:embed="rId5"/>
          <a:stretch>
            <a:fillRect/>
          </a:stretch>
        </p:blipFill>
        <p:spPr>
          <a:xfrm>
            <a:off x="5910262" y="3585118"/>
            <a:ext cx="5461000" cy="1126272"/>
          </a:xfrm>
          <a:prstGeom prst="rect">
            <a:avLst/>
          </a:prstGeom>
        </p:spPr>
      </p:pic>
      <p:pic>
        <p:nvPicPr>
          <p:cNvPr id="12" name="Picture 11">
            <a:extLst>
              <a:ext uri="{FF2B5EF4-FFF2-40B4-BE49-F238E27FC236}">
                <a16:creationId xmlns:a16="http://schemas.microsoft.com/office/drawing/2014/main" id="{BBFE1951-D99A-8A1E-12AD-D7138E384D25}"/>
              </a:ext>
            </a:extLst>
          </p:cNvPr>
          <p:cNvPicPr>
            <a:picLocks noChangeAspect="1"/>
          </p:cNvPicPr>
          <p:nvPr/>
        </p:nvPicPr>
        <p:blipFill>
          <a:blip r:embed="rId6"/>
          <a:stretch>
            <a:fillRect/>
          </a:stretch>
        </p:blipFill>
        <p:spPr>
          <a:xfrm>
            <a:off x="5910262" y="4711388"/>
            <a:ext cx="5461000" cy="139947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234</TotalTime>
  <Words>2047</Words>
  <Application>Microsoft Office PowerPoint</Application>
  <PresentationFormat>Widescreen</PresentationFormat>
  <Paragraphs>229</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pk sharma</cp:lastModifiedBy>
  <cp:revision>224</cp:revision>
  <dcterms:created xsi:type="dcterms:W3CDTF">2021-04-29T18:58:34Z</dcterms:created>
  <dcterms:modified xsi:type="dcterms:W3CDTF">2024-04-18T13:08:42Z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